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9"/>
  </p:notesMasterIdLst>
  <p:sldIdLst>
    <p:sldId id="310" r:id="rId2"/>
    <p:sldId id="295" r:id="rId3"/>
    <p:sldId id="305" r:id="rId4"/>
    <p:sldId id="304" r:id="rId5"/>
    <p:sldId id="261" r:id="rId6"/>
    <p:sldId id="287" r:id="rId7"/>
    <p:sldId id="258" r:id="rId8"/>
    <p:sldId id="260" r:id="rId9"/>
    <p:sldId id="257" r:id="rId10"/>
    <p:sldId id="259" r:id="rId11"/>
    <p:sldId id="262" r:id="rId12"/>
    <p:sldId id="266" r:id="rId13"/>
    <p:sldId id="268" r:id="rId14"/>
    <p:sldId id="263" r:id="rId15"/>
    <p:sldId id="264" r:id="rId16"/>
    <p:sldId id="265" r:id="rId17"/>
    <p:sldId id="267" r:id="rId18"/>
    <p:sldId id="269" r:id="rId19"/>
    <p:sldId id="300" r:id="rId20"/>
    <p:sldId id="278" r:id="rId21"/>
    <p:sldId id="279" r:id="rId22"/>
    <p:sldId id="280" r:id="rId23"/>
    <p:sldId id="281" r:id="rId24"/>
    <p:sldId id="282" r:id="rId25"/>
    <p:sldId id="283" r:id="rId26"/>
    <p:sldId id="274" r:id="rId27"/>
    <p:sldId id="271" r:id="rId28"/>
    <p:sldId id="273" r:id="rId29"/>
    <p:sldId id="275" r:id="rId30"/>
    <p:sldId id="288" r:id="rId31"/>
    <p:sldId id="276" r:id="rId32"/>
    <p:sldId id="277" r:id="rId33"/>
    <p:sldId id="292" r:id="rId34"/>
    <p:sldId id="296" r:id="rId35"/>
    <p:sldId id="294" r:id="rId36"/>
    <p:sldId id="289" r:id="rId37"/>
    <p:sldId id="301" r:id="rId38"/>
    <p:sldId id="302" r:id="rId39"/>
    <p:sldId id="303" r:id="rId40"/>
    <p:sldId id="284" r:id="rId41"/>
    <p:sldId id="297" r:id="rId42"/>
    <p:sldId id="298" r:id="rId43"/>
    <p:sldId id="299" r:id="rId44"/>
    <p:sldId id="285" r:id="rId45"/>
    <p:sldId id="286" r:id="rId46"/>
    <p:sldId id="306" r:id="rId47"/>
    <p:sldId id="30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EDD2-06C6-44CB-9202-39B4311332F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221B-E29A-4D6E-A6AF-C0D926CE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DDCBB1-DDC4-475D-B95E-3B3DC1F2E61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0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6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32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31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2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8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6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2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6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7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2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CCAC-33BE-4C5F-81C8-34D4EC841CA2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4916E9-14F5-489B-B2EE-DFDD91EBB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Images of seas sh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91941" y="4253948"/>
            <a:ext cx="5496407" cy="23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Dr. S. Vijayanand,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Assistant Professor,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BRT lab, Department of Biotechnology,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Thiruvalluvar University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Serkkadu, Vellore 632 115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Mail Id: vipni76@tvu.edu.in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40" y="307222"/>
            <a:ext cx="10550455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dirty="0">
                <a:latin typeface="Copperplate Gothic Bold" panose="020E0705020206020404" pitchFamily="34" charset="0"/>
              </a:rPr>
              <a:t>Life Beyond extreme</a:t>
            </a:r>
          </a:p>
        </p:txBody>
      </p:sp>
    </p:spTree>
    <p:extLst>
      <p:ext uri="{BB962C8B-B14F-4D97-AF65-F5344CB8AC3E}">
        <p14:creationId xmlns:p14="http://schemas.microsoft.com/office/powerpoint/2010/main" val="317299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just"/>
            <a:r>
              <a:rPr lang="en-US" sz="2800" dirty="0">
                <a:latin typeface="Baskerville Old Face" panose="02020602080505020303" pitchFamily="18" charset="0"/>
              </a:rPr>
              <a:t>Thermophiles (&gt; 50 </a:t>
            </a:r>
            <a:r>
              <a:rPr lang="en-US" sz="2800" baseline="30000" dirty="0">
                <a:latin typeface="Baskerville Old Face" panose="02020602080505020303" pitchFamily="18" charset="0"/>
              </a:rPr>
              <a:t>O</a:t>
            </a:r>
            <a:r>
              <a:rPr lang="en-US" sz="2800" dirty="0">
                <a:latin typeface="Baskerville Old Face" panose="02020602080505020303" pitchFamily="18" charset="0"/>
              </a:rPr>
              <a:t>C)</a:t>
            </a:r>
          </a:p>
          <a:p>
            <a:pPr algn="just"/>
            <a:r>
              <a:rPr lang="en-US" sz="2800" dirty="0">
                <a:latin typeface="Baskerville Old Face" panose="02020602080505020303" pitchFamily="18" charset="0"/>
              </a:rPr>
              <a:t>Psychrophile  (&lt;25 </a:t>
            </a:r>
            <a:r>
              <a:rPr lang="en-US" sz="2800" baseline="30000" dirty="0">
                <a:latin typeface="Baskerville Old Face" panose="02020602080505020303" pitchFamily="18" charset="0"/>
              </a:rPr>
              <a:t>O</a:t>
            </a:r>
            <a:r>
              <a:rPr lang="en-US" sz="2800" dirty="0">
                <a:latin typeface="Baskerville Old Face" panose="02020602080505020303" pitchFamily="18" charset="0"/>
              </a:rPr>
              <a:t>C)</a:t>
            </a:r>
          </a:p>
          <a:p>
            <a:pPr algn="just"/>
            <a:r>
              <a:rPr lang="en-US" sz="2800" dirty="0">
                <a:latin typeface="Baskerville Old Face" panose="02020602080505020303" pitchFamily="18" charset="0"/>
              </a:rPr>
              <a:t>Halophiles (Extreme salt condition)</a:t>
            </a:r>
          </a:p>
          <a:p>
            <a:pPr algn="just"/>
            <a:r>
              <a:rPr lang="en-US" sz="2800" dirty="0" err="1">
                <a:latin typeface="Baskerville Old Face" panose="02020602080505020303" pitchFamily="18" charset="0"/>
              </a:rPr>
              <a:t>Barophiles</a:t>
            </a:r>
            <a:r>
              <a:rPr lang="en-US" sz="2800" dirty="0">
                <a:latin typeface="Baskerville Old Face" panose="02020602080505020303" pitchFamily="18" charset="0"/>
              </a:rPr>
              <a:t> (High pressure)</a:t>
            </a:r>
          </a:p>
          <a:p>
            <a:pPr algn="just"/>
            <a:r>
              <a:rPr lang="en-US" sz="2800" dirty="0">
                <a:latin typeface="Baskerville Old Face" panose="02020602080505020303" pitchFamily="18" charset="0"/>
              </a:rPr>
              <a:t>Acidophiles (Extremely lower pH)</a:t>
            </a:r>
          </a:p>
          <a:p>
            <a:pPr algn="just"/>
            <a:r>
              <a:rPr lang="en-US" sz="2800" dirty="0">
                <a:latin typeface="Baskerville Old Face" panose="02020602080505020303" pitchFamily="18" charset="0"/>
              </a:rPr>
              <a:t>Alkaliphiles ( Extremely higher pH)</a:t>
            </a:r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3008" y="3048000"/>
            <a:ext cx="442512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682623" y="2366963"/>
            <a:ext cx="211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Hot Springs (100ºC)</a:t>
            </a:r>
          </a:p>
        </p:txBody>
      </p:sp>
    </p:spTree>
    <p:extLst>
      <p:ext uri="{BB962C8B-B14F-4D97-AF65-F5344CB8AC3E}">
        <p14:creationId xmlns:p14="http://schemas.microsoft.com/office/powerpoint/2010/main" val="139593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Thermophiles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93" y="1544914"/>
            <a:ext cx="11395214" cy="4975156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Thermophile is an extremophile that thrives at relatively high temperatures, between 41 and 122 °C (106 and 252 °F).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8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0"/>
                <a:cs typeface="Arial"/>
              </a:rPr>
              <a:t>Thomas Brock and colleagues </a:t>
            </a:r>
            <a:r>
              <a:rPr lang="en-US" sz="280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</a:rPr>
              <a:t>(late 1960 ’s)</a:t>
            </a:r>
            <a:r>
              <a:rPr lang="en-US" sz="2800" dirty="0">
                <a:latin typeface="Baskerville Old Face" panose="02020602080505020303" pitchFamily="18" charset="0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</a:rPr>
              <a:t>discovered first extremophile capable of growing over 70°C  in Yellowstone</a:t>
            </a:r>
            <a:r>
              <a:rPr lang="ja-JP" altLang="en-US" sz="280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</a:rPr>
              <a:t>s volcanic hot springs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800" dirty="0">
              <a:latin typeface="Baskerville Old Face" panose="02020602080505020303" pitchFamily="18" charset="0"/>
              <a:cs typeface="Arial"/>
            </a:endParaRP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Simply thermophiles    </a:t>
            </a: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: 50–64 °C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Extreme thermophiles : </a:t>
            </a: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65–79 °C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b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Hyperthermophiles</a:t>
            </a:r>
            <a:r>
              <a:rPr 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    :  </a:t>
            </a: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80 °C and beyond, but not &lt; 50 °C.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8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i="1" dirty="0" err="1">
                <a:solidFill>
                  <a:srgbClr val="FF0066"/>
                </a:solidFill>
                <a:latin typeface="Baskerville Old Face" panose="02020602080505020303" pitchFamily="18" charset="0"/>
                <a:cs typeface="Arial"/>
              </a:rPr>
              <a:t>Thermus</a:t>
            </a:r>
            <a:r>
              <a:rPr lang="en-US" sz="2800" i="1" dirty="0">
                <a:solidFill>
                  <a:srgbClr val="FF0066"/>
                </a:solidFill>
                <a:latin typeface="Baskerville Old Face" panose="02020602080505020303" pitchFamily="18" charset="0"/>
                <a:cs typeface="Arial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latin typeface="Baskerville Old Face" panose="02020602080505020303" pitchFamily="18" charset="0"/>
                <a:cs typeface="Arial"/>
              </a:rPr>
              <a:t>aquaticus</a:t>
            </a:r>
            <a:r>
              <a:rPr lang="en-US" sz="2800" i="1" dirty="0">
                <a:solidFill>
                  <a:srgbClr val="FF0066"/>
                </a:solidFill>
                <a:latin typeface="Baskerville Old Face" panose="02020602080505020303" pitchFamily="18" charset="0"/>
                <a:cs typeface="Arial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</a:rPr>
              <a:t>the natural source of </a:t>
            </a:r>
            <a:r>
              <a:rPr lang="en-US" sz="2800" i="1" dirty="0" err="1">
                <a:solidFill>
                  <a:srgbClr val="FF0066"/>
                </a:solidFill>
                <a:latin typeface="Baskerville Old Face" panose="02020602080505020303" pitchFamily="18" charset="0"/>
                <a:cs typeface="Arial"/>
              </a:rPr>
              <a:t>taq</a:t>
            </a:r>
            <a:r>
              <a:rPr lang="en-US" sz="2800" dirty="0">
                <a:solidFill>
                  <a:srgbClr val="FF0066"/>
                </a:solidFill>
                <a:latin typeface="Baskerville Old Face" panose="02020602080505020303" pitchFamily="18" charset="0"/>
                <a:cs typeface="Arial"/>
              </a:rPr>
              <a:t> polymerase 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8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800" dirty="0">
              <a:latin typeface="Bodoni MT" panose="020706030806060202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3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78"/>
            <a:ext cx="10515600" cy="6004685"/>
          </a:xfrm>
        </p:spPr>
        <p:txBody>
          <a:bodyPr/>
          <a:lstStyle/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Baskerville Old Face" panose="02020602080505020303" pitchFamily="18" charset="0"/>
                <a:cs typeface="Arial"/>
              </a:rPr>
              <a:t>Places such as </a:t>
            </a:r>
            <a:r>
              <a:rPr lang="en-US" sz="2800" dirty="0">
                <a:latin typeface="Baskerville Old Face" panose="02020602080505020303" pitchFamily="18" charset="0"/>
              </a:rPr>
              <a:t>hot springs, deep-sea hydrothermal vents, areas associated with volcanic phenomena, hot water heaters, and even surfaces of compost heaps.</a:t>
            </a:r>
          </a:p>
          <a:p>
            <a:pPr marL="457200" lvl="1" indent="0" algn="just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endParaRPr lang="en-US" sz="2800" dirty="0">
              <a:latin typeface="Bodoni MT" panose="02070603080606020203" pitchFamily="18" charset="0"/>
            </a:endParaRPr>
          </a:p>
        </p:txBody>
      </p:sp>
      <p:pic>
        <p:nvPicPr>
          <p:cNvPr id="1026" name="Picture 2" descr="https://upload.wikimedia.org/wikipedia/commons/thumb/f/f5/Grand_prismatic_spring.jpg/1024px-Grand_prismatic_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2051218"/>
            <a:ext cx="5129640" cy="32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hotogenic view of Chumathang hot springs in Lada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2051217"/>
            <a:ext cx="5219562" cy="32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3426" y="5794965"/>
            <a:ext cx="416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springs at Yellow Stone National Park, USA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064" y="5656465"/>
            <a:ext cx="469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Hot springs of </a:t>
            </a:r>
            <a:r>
              <a:rPr lang="en-US" b="1" dirty="0" err="1"/>
              <a:t>Ladakh</a:t>
            </a:r>
            <a:r>
              <a:rPr lang="en-US" b="1" dirty="0"/>
              <a:t>, Jammu &amp; Kashmir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70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2822714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skerville Old Face" panose="02020602080505020303" pitchFamily="18" charset="0"/>
              </a:rPr>
              <a:t>Nubra</a:t>
            </a:r>
            <a:r>
              <a:rPr lang="en-US" b="1" dirty="0">
                <a:latin typeface="Baskerville Old Face" panose="02020602080505020303" pitchFamily="18" charset="0"/>
              </a:rPr>
              <a:t> Valley, Jammu and Kashmir</a:t>
            </a:r>
          </a:p>
        </p:txBody>
      </p:sp>
      <p:pic>
        <p:nvPicPr>
          <p:cNvPr id="3078" name="Picture 6" descr="A distant shot of the Tattapani hot springs in Himach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2" y="3627642"/>
            <a:ext cx="4659827" cy="2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99322" y="6208213"/>
            <a:ext cx="416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skerville Old Face" panose="02020602080505020303" pitchFamily="18" charset="0"/>
              </a:rPr>
              <a:t>Tattapani</a:t>
            </a:r>
            <a:r>
              <a:rPr lang="en-US" b="1" dirty="0">
                <a:latin typeface="Baskerville Old Face" panose="02020602080505020303" pitchFamily="18" charset="0"/>
              </a:rPr>
              <a:t> Hot Springs, Shimla</a:t>
            </a:r>
          </a:p>
          <a:p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080" name="Picture 8" descr="The sulphur rich hot springs of Tapo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1901760"/>
            <a:ext cx="4659827" cy="2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16419" y="4917927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skerville Old Face" panose="02020602080505020303" pitchFamily="18" charset="0"/>
              </a:rPr>
              <a:t>Tapovan</a:t>
            </a:r>
            <a:r>
              <a:rPr lang="en-US" b="1" dirty="0">
                <a:latin typeface="Baskerville Old Face" panose="02020602080505020303" pitchFamily="18" charset="0"/>
              </a:rPr>
              <a:t> Hot Springs, </a:t>
            </a:r>
            <a:r>
              <a:rPr lang="en-US" b="1" dirty="0" err="1">
                <a:latin typeface="Baskerville Old Face" panose="02020602080505020303" pitchFamily="18" charset="0"/>
              </a:rPr>
              <a:t>Uttrakhand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3082" name="Picture 10" descr="https://im.indiatimes.in/content/itimes/blog/2015/Nov/20/1448018934_433440717854564efe833df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2" y="25766"/>
            <a:ext cx="4762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7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_19_16_unlabe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2292625" y="384904"/>
            <a:ext cx="7990833" cy="59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47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Hydrothermal vent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noProof="1">
                <a:latin typeface="Baskerville Old Face" panose="02020602080505020303" pitchFamily="18" charset="0"/>
              </a:rPr>
              <a:t>Hydrothermal vent systems exist on the ocean floor, where there are lava flows underneath the ocean’s crust. </a:t>
            </a:r>
          </a:p>
          <a:p>
            <a:r>
              <a:rPr lang="en-US" sz="2800" noProof="1">
                <a:latin typeface="Baskerville Old Face" panose="02020602080505020303" pitchFamily="18" charset="0"/>
              </a:rPr>
              <a:t>Sea water percolates down into the ocean crust, and, as it does so, picks up minerals dissolved into the ocean crust. 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Two types of vents.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 Warm vents 6-23 </a:t>
            </a:r>
            <a:r>
              <a:rPr lang="en-US" sz="2800" baseline="30000" dirty="0">
                <a:latin typeface="Baskerville Old Face" panose="02020602080505020303" pitchFamily="18" charset="0"/>
              </a:rPr>
              <a:t>0</a:t>
            </a:r>
            <a:r>
              <a:rPr lang="en-US" sz="2800" dirty="0">
                <a:latin typeface="Baskerville Old Face" panose="02020602080505020303" pitchFamily="18" charset="0"/>
              </a:rPr>
              <a:t>C and hot vents. 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Hot vents emit at 270-380 </a:t>
            </a:r>
            <a:r>
              <a:rPr lang="en-US" sz="2800" baseline="30000" dirty="0">
                <a:latin typeface="Baskerville Old Face" panose="02020602080505020303" pitchFamily="18" charset="0"/>
              </a:rPr>
              <a:t>0</a:t>
            </a:r>
            <a:r>
              <a:rPr lang="en-US" sz="2800" dirty="0">
                <a:latin typeface="Baskerville Old Face" panose="02020602080505020303" pitchFamily="18" charset="0"/>
              </a:rPr>
              <a:t>C.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G16_3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05" y="609601"/>
            <a:ext cx="9492025" cy="56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7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Psychrophiles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22" y="1427922"/>
            <a:ext cx="11330608" cy="43513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Psychrophiles or </a:t>
            </a:r>
            <a:r>
              <a:rPr lang="en-US" sz="2800" b="1" dirty="0" err="1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cryophiles</a:t>
            </a: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 (psychrophilic or cryophilic) are extremophilic organisms that are capable of growth and reproduction in low temperatures, ranging from −20 °C</a:t>
            </a:r>
            <a:r>
              <a:rPr lang="en-US" sz="2800" baseline="30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to +10 °C</a:t>
            </a:r>
            <a:r>
              <a:rPr lang="en-US" sz="2800" dirty="0">
                <a:latin typeface="Baskerville Old Face" panose="02020602080505020303" pitchFamily="18" charset="0"/>
              </a:rPr>
              <a:t>. </a:t>
            </a:r>
          </a:p>
          <a:p>
            <a:pPr marL="0" indent="0">
              <a:buNone/>
            </a:pP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Psychrophile - </a:t>
            </a:r>
            <a: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'cold-loving‘ </a:t>
            </a:r>
            <a:r>
              <a:rPr lang="en-US" sz="2800" dirty="0">
                <a:latin typeface="Baskerville Old Face" panose="02020602080505020303" pitchFamily="18" charset="0"/>
              </a:rPr>
              <a:t>(Greek)</a:t>
            </a:r>
          </a:p>
          <a:p>
            <a:pPr marL="0" indent="0">
              <a:buNone/>
            </a:pP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They are present in polar ice, glaciers, snowfields and deep ocean waters. </a:t>
            </a:r>
          </a:p>
          <a:p>
            <a:pPr marL="0" indent="0">
              <a:buNone/>
            </a:pP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Psychrophiles are protected from freezing and the expansion of ice by ice-induced desiccation and vitrification.</a:t>
            </a:r>
          </a:p>
        </p:txBody>
      </p:sp>
    </p:spTree>
    <p:extLst>
      <p:ext uri="{BB962C8B-B14F-4D97-AF65-F5344CB8AC3E}">
        <p14:creationId xmlns:p14="http://schemas.microsoft.com/office/powerpoint/2010/main" val="47364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rce: www.decodedstuff.co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9" y="1"/>
            <a:ext cx="4731028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375" y="2682763"/>
            <a:ext cx="43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Verkhoyansk, Russia</a:t>
            </a:r>
          </a:p>
          <a:p>
            <a:endParaRPr lang="en-US" dirty="0"/>
          </a:p>
        </p:txBody>
      </p:sp>
      <p:pic>
        <p:nvPicPr>
          <p:cNvPr id="4100" name="Picture 4" descr="source:scandinaviansky.tumblr.co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8" y="1"/>
            <a:ext cx="4731028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71792" y="3246783"/>
            <a:ext cx="432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Hell, Norway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102" name="Picture 6" descr="source:dxing.at-communication.co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9" y="3074972"/>
            <a:ext cx="4731028" cy="30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6070" y="6127123"/>
            <a:ext cx="432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Vostok</a:t>
            </a:r>
            <a:r>
              <a:rPr lang="en-US" b="1" dirty="0"/>
              <a:t> Station, Antarctica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104" name="Picture 8" descr="source:inhabitat.co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8" y="3074972"/>
            <a:ext cx="4731028" cy="30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82610" y="6257835"/>
            <a:ext cx="432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North Ice, Greenland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0176" y="2740652"/>
            <a:ext cx="43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Hell, Norway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0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nspirich.com/wp-content/uploads/2013/11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10" y="570596"/>
            <a:ext cx="9070901" cy="53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2226" y="6139822"/>
            <a:ext cx="775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Denali, USA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Bioresource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Technology that deals with the utilizations of substance from biological origin for the development of science and technology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It widely covers all areas concerning biomass, biological waste treatment, bioenergy, biotransformation and Bioresource system analysis and technologies associated with conversion or production</a:t>
            </a:r>
          </a:p>
        </p:txBody>
      </p:sp>
    </p:spTree>
    <p:extLst>
      <p:ext uri="{BB962C8B-B14F-4D97-AF65-F5344CB8AC3E}">
        <p14:creationId xmlns:p14="http://schemas.microsoft.com/office/powerpoint/2010/main" val="6184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opperplate Gothic Bold" panose="020E0705020206020404" pitchFamily="34" charset="0"/>
              </a:rPr>
              <a:t>Barophiles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696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A </a:t>
            </a:r>
            <a:r>
              <a:rPr lang="en-US" sz="2800" b="1" dirty="0" err="1">
                <a:latin typeface="Baskerville Old Face" panose="02020602080505020303" pitchFamily="18" charset="0"/>
              </a:rPr>
              <a:t>piezophile</a:t>
            </a:r>
            <a:r>
              <a:rPr lang="en-US" sz="2800" dirty="0">
                <a:latin typeface="Baskerville Old Face" panose="02020602080505020303" pitchFamily="18" charset="0"/>
              </a:rPr>
              <a:t>, also sometimes called a </a:t>
            </a:r>
            <a:r>
              <a:rPr lang="en-US" sz="2800" dirty="0" err="1">
                <a:latin typeface="Baskerville Old Face" panose="02020602080505020303" pitchFamily="18" charset="0"/>
              </a:rPr>
              <a:t>barophile</a:t>
            </a:r>
            <a:r>
              <a:rPr lang="en-US" sz="2800" dirty="0">
                <a:latin typeface="Baskerville Old Face" panose="02020602080505020303" pitchFamily="18" charset="0"/>
              </a:rPr>
              <a:t>, is an organism which thrives at high pressures</a:t>
            </a:r>
          </a:p>
          <a:p>
            <a:pPr marL="0" indent="0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Piezophile</a:t>
            </a:r>
            <a:r>
              <a:rPr lang="en-US" sz="2800" dirty="0">
                <a:latin typeface="Baskerville Old Face" panose="02020602080505020303" pitchFamily="18" charset="0"/>
              </a:rPr>
              <a:t> – Pressure lover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Generally found on ocean floors, where pressure often exceeds 380 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Some have been found at the bottom of the Pacific Ocean where  maximum pressure is roughly 117 </a:t>
            </a:r>
            <a:r>
              <a:rPr lang="en-US" sz="2800" dirty="0" err="1">
                <a:latin typeface="Baskerville Old Face" panose="02020602080505020303" pitchFamily="18" charset="0"/>
              </a:rPr>
              <a:t>MPa</a:t>
            </a:r>
            <a:r>
              <a:rPr lang="en-US" sz="2800" dirty="0">
                <a:latin typeface="Baskerville Old Face" panose="02020602080505020303" pitchFamily="18" charset="0"/>
              </a:rPr>
              <a:t>. 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The high pressure experienced by these organisms can cause the normal fluid cell membrane to become waxy and relatively impermeable to nutrients.</a:t>
            </a:r>
          </a:p>
        </p:txBody>
      </p:sp>
    </p:spTree>
    <p:extLst>
      <p:ext uri="{BB962C8B-B14F-4D97-AF65-F5344CB8AC3E}">
        <p14:creationId xmlns:p14="http://schemas.microsoft.com/office/powerpoint/2010/main" val="220828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2" y="1643269"/>
            <a:ext cx="10515600" cy="34323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For example, the </a:t>
            </a:r>
            <a:r>
              <a:rPr lang="en-US" sz="2800" i="1" dirty="0" err="1">
                <a:latin typeface="Baskerville Old Face" panose="02020602080505020303" pitchFamily="18" charset="0"/>
              </a:rPr>
              <a:t>Halomonas</a:t>
            </a:r>
            <a:r>
              <a:rPr lang="en-US" sz="2800" dirty="0">
                <a:latin typeface="Baskerville Old Face" panose="02020602080505020303" pitchFamily="18" charset="0"/>
              </a:rPr>
              <a:t> species </a:t>
            </a:r>
            <a:r>
              <a:rPr lang="en-US" sz="2800" i="1" dirty="0" err="1">
                <a:latin typeface="Baskerville Old Face" panose="02020602080505020303" pitchFamily="18" charset="0"/>
              </a:rPr>
              <a:t>Halomonas</a:t>
            </a:r>
            <a:r>
              <a:rPr lang="en-US" sz="2800" i="1" dirty="0">
                <a:latin typeface="Baskerville Old Face" panose="02020602080505020303" pitchFamily="18" charset="0"/>
              </a:rPr>
              <a:t> </a:t>
            </a:r>
            <a:r>
              <a:rPr lang="en-US" sz="2800" i="1" dirty="0" err="1">
                <a:latin typeface="Baskerville Old Face" panose="02020602080505020303" pitchFamily="18" charset="0"/>
              </a:rPr>
              <a:t>salaria</a:t>
            </a:r>
            <a:r>
              <a:rPr lang="en-US" sz="2800" dirty="0">
                <a:latin typeface="Baskerville Old Face" panose="02020602080505020303" pitchFamily="18" charset="0"/>
              </a:rPr>
              <a:t> requires a pressure of 1000 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r>
              <a:rPr lang="en-US" sz="2800" dirty="0">
                <a:latin typeface="Baskerville Old Face" panose="02020602080505020303" pitchFamily="18" charset="0"/>
              </a:rPr>
              <a:t> (100 </a:t>
            </a:r>
            <a:r>
              <a:rPr lang="en-US" sz="2800" dirty="0" err="1">
                <a:latin typeface="Baskerville Old Face" panose="02020602080505020303" pitchFamily="18" charset="0"/>
              </a:rPr>
              <a:t>MPa</a:t>
            </a:r>
            <a:r>
              <a:rPr lang="en-US" sz="2800" dirty="0">
                <a:latin typeface="Baskerville Old Face" panose="02020602080505020303" pitchFamily="18" charset="0"/>
              </a:rPr>
              <a:t>). 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Most </a:t>
            </a:r>
            <a:r>
              <a:rPr lang="en-US" sz="2800" dirty="0" err="1">
                <a:latin typeface="Baskerville Old Face" panose="02020602080505020303" pitchFamily="18" charset="0"/>
              </a:rPr>
              <a:t>piezophiles</a:t>
            </a:r>
            <a:r>
              <a:rPr lang="en-US" sz="2800" dirty="0">
                <a:latin typeface="Baskerville Old Face" panose="02020602080505020303" pitchFamily="18" charset="0"/>
              </a:rPr>
              <a:t> grow in darkness and are usually very UV-sensitive</a:t>
            </a:r>
          </a:p>
          <a:p>
            <a:r>
              <a:rPr lang="en-US" sz="2800" dirty="0" err="1">
                <a:latin typeface="Baskerville Old Face" panose="02020602080505020303" pitchFamily="18" charset="0"/>
              </a:rPr>
              <a:t>Piezophilic</a:t>
            </a:r>
            <a:r>
              <a:rPr lang="en-US" sz="2800" dirty="0">
                <a:latin typeface="Baskerville Old Face" panose="02020602080505020303" pitchFamily="18" charset="0"/>
              </a:rPr>
              <a:t> bacteria have a high proportion of fatty acids in their cytoplasmic membrane, which allows membranes to remain functional and keep from gelling at high pressures.</a:t>
            </a:r>
          </a:p>
        </p:txBody>
      </p:sp>
    </p:spTree>
    <p:extLst>
      <p:ext uri="{BB962C8B-B14F-4D97-AF65-F5344CB8AC3E}">
        <p14:creationId xmlns:p14="http://schemas.microsoft.com/office/powerpoint/2010/main" val="315517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b="1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There are currently three classes or kinds of </a:t>
            </a:r>
            <a:r>
              <a:rPr lang="en-US" sz="2800" b="1" dirty="0" err="1">
                <a:latin typeface="Baskerville Old Face" panose="02020602080505020303" pitchFamily="18" charset="0"/>
              </a:rPr>
              <a:t>Barophiles</a:t>
            </a:r>
            <a:r>
              <a:rPr lang="en-US" sz="2800" b="1" dirty="0">
                <a:latin typeface="Baskerville Old Face" panose="02020602080505020303" pitchFamily="18" charset="0"/>
              </a:rPr>
              <a:t>: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Baskerville Old Face" panose="02020602080505020303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                       1. </a:t>
            </a:r>
            <a:r>
              <a:rPr lang="en-US" sz="2800" dirty="0" err="1">
                <a:latin typeface="Baskerville Old Face" panose="02020602080505020303" pitchFamily="18" charset="0"/>
              </a:rPr>
              <a:t>Barotolerant</a:t>
            </a:r>
            <a:r>
              <a:rPr lang="en-US" sz="2800" dirty="0">
                <a:latin typeface="Baskerville Old Face" panose="02020602080505020303" pitchFamily="18" charset="0"/>
              </a:rPr>
              <a:t> - 100 to 200 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                       2. Barophilic - 200 to 500 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                       3. Extreme </a:t>
            </a:r>
            <a:r>
              <a:rPr lang="en-US" sz="2800" dirty="0" err="1">
                <a:latin typeface="Baskerville Old Face" panose="02020602080505020303" pitchFamily="18" charset="0"/>
              </a:rPr>
              <a:t>Barophiles</a:t>
            </a:r>
            <a:r>
              <a:rPr lang="en-US" sz="2800" dirty="0">
                <a:latin typeface="Baskerville Old Face" panose="02020602080505020303" pitchFamily="18" charset="0"/>
              </a:rPr>
              <a:t> - above 500 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5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opperplate Gothic Bold" panose="020E0705020206020404" pitchFamily="34" charset="0"/>
              </a:rPr>
              <a:t>Barotolerant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643"/>
            <a:ext cx="10515600" cy="30644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Able to survive at high temperatures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Can also exist in less extreme environments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They grow best in environments with standard atmospheric pressure, but can survive in high pressure environments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They grow at pressures from 100 - 450 ATM</a:t>
            </a:r>
          </a:p>
        </p:txBody>
      </p:sp>
    </p:spTree>
    <p:extLst>
      <p:ext uri="{BB962C8B-B14F-4D97-AF65-F5344CB8AC3E}">
        <p14:creationId xmlns:p14="http://schemas.microsoft.com/office/powerpoint/2010/main" val="989285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Barophilic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399"/>
            <a:ext cx="10515600" cy="29054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The Barophilic organisms survive at pressure of 400-500 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Another version of the Barophilic is the extreme Barophilic and it can live in pressures greater than 500 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The extreme Barophilic can survive in the Marianas Trench, currently the deepest area underwater discovered by humans</a:t>
            </a:r>
          </a:p>
        </p:txBody>
      </p:sp>
    </p:spTree>
    <p:extLst>
      <p:ext uri="{BB962C8B-B14F-4D97-AF65-F5344CB8AC3E}">
        <p14:creationId xmlns:p14="http://schemas.microsoft.com/office/powerpoint/2010/main" val="4022421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Extreme </a:t>
            </a:r>
            <a:r>
              <a:rPr lang="en-US" dirty="0" err="1">
                <a:latin typeface="Copperplate Gothic Bold" panose="020E0705020206020404" pitchFamily="34" charset="0"/>
              </a:rPr>
              <a:t>Barophiles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13" y="2289451"/>
            <a:ext cx="10515600" cy="242832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Requires   </a:t>
            </a:r>
            <a:r>
              <a:rPr lang="en-US" sz="2800" dirty="0" err="1">
                <a:latin typeface="Baskerville Old Face" panose="02020602080505020303" pitchFamily="18" charset="0"/>
              </a:rPr>
              <a:t>atleast</a:t>
            </a:r>
            <a:r>
              <a:rPr lang="en-US" sz="2800" dirty="0">
                <a:latin typeface="Baskerville Old Face" panose="02020602080505020303" pitchFamily="18" charset="0"/>
              </a:rPr>
              <a:t> 500 </a:t>
            </a:r>
            <a:r>
              <a:rPr lang="en-US" sz="2800" dirty="0" err="1">
                <a:latin typeface="Baskerville Old Face" panose="02020602080505020303" pitchFamily="18" charset="0"/>
              </a:rPr>
              <a:t>atm</a:t>
            </a: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Extreme </a:t>
            </a:r>
            <a:r>
              <a:rPr lang="en-US" sz="2800" dirty="0" err="1">
                <a:latin typeface="Baskerville Old Face" panose="02020602080505020303" pitchFamily="18" charset="0"/>
              </a:rPr>
              <a:t>barophile</a:t>
            </a:r>
            <a:r>
              <a:rPr lang="en-US" sz="2800" dirty="0">
                <a:latin typeface="Baskerville Old Face" panose="02020602080505020303" pitchFamily="18" charset="0"/>
              </a:rPr>
              <a:t>, endure at least 11,000 feet below sea level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Abundant on abyssal plains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Feed on amoebas</a:t>
            </a:r>
          </a:p>
        </p:txBody>
      </p:sp>
    </p:spTree>
    <p:extLst>
      <p:ext uri="{BB962C8B-B14F-4D97-AF65-F5344CB8AC3E}">
        <p14:creationId xmlns:p14="http://schemas.microsoft.com/office/powerpoint/2010/main" val="296239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Copperplate Gothic Bold" panose="020E0705020206020404" pitchFamily="34" charset="0"/>
              </a:rPr>
              <a:t>Halophiles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Baskerville Old Face" panose="02020602080505020303" pitchFamily="18" charset="0"/>
              </a:rPr>
              <a:t>Halophiles are organisms that live in environments with extremely high salt concentrations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Baskerville Old Face" panose="02020602080505020303" pitchFamily="18" charset="0"/>
              </a:rPr>
              <a:t>some extreme halophiles can live in solutions of 35 % salt.  (seawater is only 3% salt!)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Baskerville Old Face" panose="02020602080505020303" pitchFamily="18" charset="0"/>
              </a:rPr>
              <a:t>Halophile means “salt loving”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Based on optimal saline environments halophilic organisms can be grouped into three categories: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extreme halophiles, moderate halophiles, and slightly halophilic or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halotolerant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 organisms.</a:t>
            </a:r>
          </a:p>
          <a:p>
            <a:endParaRPr lang="en-US" sz="2400" dirty="0"/>
          </a:p>
        </p:txBody>
      </p:sp>
      <p:pic>
        <p:nvPicPr>
          <p:cNvPr id="4" name="Picture 2" descr="C:\My Documents\Microbial diversity\owenslak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65" y="5049078"/>
            <a:ext cx="2853635" cy="18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34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Halophiles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79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en-US" sz="96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Domains: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9600" dirty="0" err="1">
                <a:latin typeface="Baskerville Old Face" panose="02020602080505020303" pitchFamily="18" charset="0"/>
              </a:rPr>
              <a:t>Archaea</a:t>
            </a:r>
            <a:r>
              <a:rPr lang="en-US" sz="9600" dirty="0">
                <a:latin typeface="Baskerville Old Face" panose="02020602080505020303" pitchFamily="18" charset="0"/>
              </a:rPr>
              <a:t>, Bacteria, smaller number of </a:t>
            </a:r>
            <a:r>
              <a:rPr lang="en-US" sz="9600" dirty="0" err="1">
                <a:latin typeface="Baskerville Old Face" panose="02020602080505020303" pitchFamily="18" charset="0"/>
              </a:rPr>
              <a:t>Eukarya</a:t>
            </a:r>
            <a:r>
              <a:rPr lang="en-US" sz="9600" dirty="0">
                <a:latin typeface="Baskerville Old Face" panose="02020602080505020303" pitchFamily="18" charset="0"/>
              </a:rPr>
              <a:t> (yeasts, algae and fungi); </a:t>
            </a:r>
            <a:r>
              <a:rPr lang="en-US" sz="9600" dirty="0" err="1">
                <a:latin typeface="Baskerville Old Face" panose="02020602080505020303" pitchFamily="18" charset="0"/>
              </a:rPr>
              <a:t>Halobacteriacea</a:t>
            </a:r>
            <a:r>
              <a:rPr lang="en-US" sz="9600" dirty="0">
                <a:latin typeface="Baskerville Old Face" panose="02020602080505020303" pitchFamily="18" charset="0"/>
              </a:rPr>
              <a:t>, </a:t>
            </a:r>
            <a:r>
              <a:rPr lang="en-US" sz="9600" i="1" dirty="0" err="1">
                <a:latin typeface="Baskerville Old Face" panose="02020602080505020303" pitchFamily="18" charset="0"/>
              </a:rPr>
              <a:t>Dunaliella</a:t>
            </a:r>
            <a:r>
              <a:rPr lang="en-US" sz="9600" i="1" dirty="0">
                <a:latin typeface="Baskerville Old Face" panose="02020602080505020303" pitchFamily="18" charset="0"/>
              </a:rPr>
              <a:t> </a:t>
            </a:r>
            <a:r>
              <a:rPr lang="en-US" sz="9600" i="1" dirty="0" err="1">
                <a:latin typeface="Baskerville Old Face" panose="02020602080505020303" pitchFamily="18" charset="0"/>
              </a:rPr>
              <a:t>salina</a:t>
            </a:r>
            <a:r>
              <a:rPr lang="en-US" sz="9600" i="1" dirty="0"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en-US" sz="9600" dirty="0">
              <a:latin typeface="Baskerville Old Face" panose="02020602080505020303" pitchFamily="18" charset="0"/>
            </a:endParaRPr>
          </a:p>
          <a:p>
            <a:r>
              <a:rPr lang="en-US" sz="96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Environment: </a:t>
            </a:r>
            <a:r>
              <a:rPr lang="en-US" sz="96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9600" dirty="0">
                <a:latin typeface="Baskerville Old Face" panose="02020602080505020303" pitchFamily="18" charset="0"/>
              </a:rPr>
              <a:t>places where exposure to intense solar radiation leads to evaporation and concentration of </a:t>
            </a:r>
            <a:r>
              <a:rPr lang="en-US" sz="9600" dirty="0" err="1">
                <a:latin typeface="Baskerville Old Face" panose="02020602080505020303" pitchFamily="18" charset="0"/>
              </a:rPr>
              <a:t>NaCl</a:t>
            </a:r>
            <a:r>
              <a:rPr lang="en-US" sz="9600" dirty="0">
                <a:latin typeface="Baskerville Old Face" panose="02020602080505020303" pitchFamily="18" charset="0"/>
              </a:rPr>
              <a:t> to near- or even super-saturation; </a:t>
            </a:r>
            <a:r>
              <a:rPr lang="en-CA" sz="9600" dirty="0" err="1">
                <a:latin typeface="Baskerville Old Face" panose="02020602080505020303" pitchFamily="18" charset="0"/>
              </a:rPr>
              <a:t>hypersaline</a:t>
            </a:r>
            <a:r>
              <a:rPr lang="en-CA" sz="9600" dirty="0">
                <a:latin typeface="Baskerville Old Face" panose="02020602080505020303" pitchFamily="18" charset="0"/>
              </a:rPr>
              <a:t> bodies of water that exceed the 3.5 % salt of Earth’s oceans, </a:t>
            </a:r>
            <a:r>
              <a:rPr lang="en-US" sz="9600" dirty="0">
                <a:latin typeface="Baskerville Old Face" panose="02020602080505020303" pitchFamily="18" charset="0"/>
              </a:rPr>
              <a:t> Great Salt Lake in Utah, The Dead Sea. </a:t>
            </a:r>
          </a:p>
          <a:p>
            <a:pPr marL="0" indent="0">
              <a:buNone/>
            </a:pPr>
            <a:endParaRPr lang="en-CA" sz="9600" dirty="0">
              <a:latin typeface="Baskerville Old Face" panose="02020602080505020303" pitchFamily="18" charset="0"/>
            </a:endParaRPr>
          </a:p>
          <a:p>
            <a:r>
              <a:rPr lang="en-CA" sz="9600" dirty="0">
                <a:latin typeface="Baskerville Old Face" panose="02020602080505020303" pitchFamily="18" charset="0"/>
              </a:rPr>
              <a:t>C</a:t>
            </a:r>
            <a:r>
              <a:rPr lang="en-US" sz="9600" dirty="0">
                <a:latin typeface="Baskerville Old Face" panose="02020602080505020303" pitchFamily="18" charset="0"/>
              </a:rPr>
              <a:t>an be found in places with salt concentration as much as 5 times greater than that of the ocean (e.g. Great Salt Lakes, Mono Lake, Dead Sea, </a:t>
            </a:r>
            <a:r>
              <a:rPr lang="en-US" sz="9600" dirty="0" err="1">
                <a:latin typeface="Baskerville Old Face" panose="02020602080505020303" pitchFamily="18" charset="0"/>
              </a:rPr>
              <a:t>etc</a:t>
            </a:r>
            <a:r>
              <a:rPr lang="en-US" sz="9600" dirty="0">
                <a:latin typeface="Baskerville Old Face" panose="02020602080505020303" pitchFamily="18" charset="0"/>
              </a:rPr>
              <a:t>).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9600" dirty="0">
              <a:latin typeface="Baskerville Old Face" panose="02020602080505020303" pitchFamily="18" charset="0"/>
            </a:endParaRPr>
          </a:p>
          <a:p>
            <a:pPr marL="10287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9600" dirty="0">
                <a:latin typeface="Baskerville Old Face" panose="02020602080505020303" pitchFamily="18" charset="0"/>
              </a:rPr>
              <a:t> 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8726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Halophiles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90" y="1391480"/>
            <a:ext cx="8799443" cy="50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49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504" y="1431234"/>
            <a:ext cx="10515600" cy="307450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err="1">
                <a:solidFill>
                  <a:schemeClr val="hlink"/>
                </a:solidFill>
                <a:latin typeface="Baskerville Old Face" panose="02020602080505020303" pitchFamily="18" charset="0"/>
              </a:rPr>
              <a:t>Halotolerant</a:t>
            </a:r>
            <a:r>
              <a:rPr lang="en-US" sz="2800" dirty="0">
                <a:latin typeface="Baskerville Old Face" panose="02020602080505020303" pitchFamily="18" charset="0"/>
              </a:rPr>
              <a:t> = Does not dependent on salts but can tolerate up to 15% salinity.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hlink"/>
                </a:solidFill>
                <a:latin typeface="Baskerville Old Face" panose="02020602080505020303" pitchFamily="18" charset="0"/>
              </a:rPr>
              <a:t>Extreme halophiles</a:t>
            </a:r>
            <a:r>
              <a:rPr lang="en-US" sz="2800" dirty="0">
                <a:latin typeface="Baskerville Old Face" panose="02020602080505020303" pitchFamily="18" charset="0"/>
              </a:rPr>
              <a:t> (often known as </a:t>
            </a:r>
            <a:r>
              <a:rPr lang="en-US" sz="2800" dirty="0" err="1">
                <a:latin typeface="Baskerville Old Face" panose="02020602080505020303" pitchFamily="18" charset="0"/>
              </a:rPr>
              <a:t>halobacteria</a:t>
            </a:r>
            <a:r>
              <a:rPr lang="en-US" sz="2800" dirty="0">
                <a:latin typeface="Baskerville Old Face" panose="02020602080505020303" pitchFamily="18" charset="0"/>
              </a:rPr>
              <a:t>) - unable to survive outside their high-salt native environment; primary inhabitants of salt lakes, where they tint the water and sediments with </a:t>
            </a:r>
            <a:r>
              <a:rPr lang="en-US" sz="2800" b="1" dirty="0">
                <a:solidFill>
                  <a:srgbClr val="800080"/>
                </a:solidFill>
                <a:latin typeface="Baskerville Old Face" panose="02020602080505020303" pitchFamily="18" charset="0"/>
              </a:rPr>
              <a:t>bright colors. </a:t>
            </a:r>
          </a:p>
        </p:txBody>
      </p:sp>
    </p:spTree>
    <p:extLst>
      <p:ext uri="{BB962C8B-B14F-4D97-AF65-F5344CB8AC3E}">
        <p14:creationId xmlns:p14="http://schemas.microsoft.com/office/powerpoint/2010/main" val="336754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39476" y="2836369"/>
            <a:ext cx="3299792" cy="1166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Bioresource Technology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59525" y="202399"/>
            <a:ext cx="3684105" cy="124570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Pharmacological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31425" y="1961726"/>
            <a:ext cx="3684105" cy="12457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Agriculture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31424" y="3854410"/>
            <a:ext cx="3684105" cy="124570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Bioenergy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395" y="4002560"/>
            <a:ext cx="3684105" cy="1245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Cosmetic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5420" y="1961726"/>
            <a:ext cx="3684105" cy="1245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Food and Feed</a:t>
            </a:r>
          </a:p>
        </p:txBody>
      </p:sp>
    </p:spTree>
    <p:extLst>
      <p:ext uri="{BB962C8B-B14F-4D97-AF65-F5344CB8AC3E}">
        <p14:creationId xmlns:p14="http://schemas.microsoft.com/office/powerpoint/2010/main" val="139576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ad Sea by js1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6485" cy="38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71593" y="1769889"/>
            <a:ext cx="5734878" cy="7568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indent="0" algn="ctr" rtl="0">
              <a:buNone/>
            </a:pPr>
            <a:r>
              <a:rPr lang="en-US" altLang="en-US" sz="2400" b="1" dirty="0">
                <a:latin typeface="Baskerville Old Face" panose="02020602080505020303" pitchFamily="18" charset="0"/>
              </a:rPr>
              <a:t>Dead Sea (Israel) where halophiles are growing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757" y="3617844"/>
            <a:ext cx="6056243" cy="324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896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134" y="412074"/>
            <a:ext cx="8911687" cy="1280890"/>
          </a:xfrm>
        </p:spPr>
        <p:txBody>
          <a:bodyPr/>
          <a:lstStyle/>
          <a:p>
            <a:pPr algn="ctr"/>
            <a:r>
              <a:rPr lang="en-US" altLang="ko-KR" dirty="0">
                <a:latin typeface="Copperplate Gothic Bold" panose="020E0705020206020404" pitchFamily="34" charset="0"/>
                <a:ea typeface="굴림" pitchFamily="50" charset="-127"/>
              </a:rPr>
              <a:t>Extreme Halophiles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977" y="1427853"/>
            <a:ext cx="9905999" cy="35417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latin typeface="Baskerville Old Face" panose="02020602080505020303" pitchFamily="18" charset="0"/>
                <a:ea typeface="굴림" pitchFamily="50" charset="-127"/>
              </a:rPr>
              <a:t>Extremely hypersaline environments are rare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solidFill>
                  <a:srgbClr val="FF0066"/>
                </a:solidFill>
                <a:latin typeface="Baskerville Old Face" panose="02020602080505020303" pitchFamily="18" charset="0"/>
                <a:ea typeface="굴림" pitchFamily="50" charset="-127"/>
              </a:rPr>
              <a:t>Most found in hot, dry areas of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latin typeface="Baskerville Old Face" panose="02020602080505020303" pitchFamily="18" charset="0"/>
                <a:ea typeface="굴림" pitchFamily="50" charset="-127"/>
              </a:rPr>
              <a:t>Salt lakes can vary in ionic composition, selecting for different microbes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solidFill>
                  <a:srgbClr val="FF0066"/>
                </a:solidFill>
                <a:latin typeface="Baskerville Old Face" panose="02020602080505020303" pitchFamily="18" charset="0"/>
                <a:ea typeface="굴림" pitchFamily="50" charset="-127"/>
              </a:rPr>
              <a:t>Great Salt Lake similar to concentrated seawater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solidFill>
                  <a:srgbClr val="FF0066"/>
                </a:solidFill>
                <a:latin typeface="Baskerville Old Face" panose="02020602080505020303" pitchFamily="18" charset="0"/>
                <a:ea typeface="굴림" pitchFamily="50" charset="-127"/>
              </a:rPr>
              <a:t>Soda lakes are highly alkaline hypersaline environments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latin typeface="Baskerville Old Face" panose="02020602080505020303" pitchFamily="18" charset="0"/>
                <a:ea typeface="굴림" pitchFamily="50" charset="-127"/>
              </a:rPr>
              <a:t>Have a requirement for high salt concentrations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latin typeface="Baskerville Old Face" panose="02020602080505020303" pitchFamily="18" charset="0"/>
                <a:ea typeface="굴림" pitchFamily="50" charset="-127"/>
              </a:rPr>
              <a:t>Typically require at least 1.5 M (~9%) </a:t>
            </a:r>
            <a:r>
              <a:rPr lang="en-US" altLang="ko-KR" sz="2800" dirty="0" err="1">
                <a:latin typeface="Baskerville Old Face" panose="02020602080505020303" pitchFamily="18" charset="0"/>
                <a:ea typeface="굴림" pitchFamily="50" charset="-127"/>
              </a:rPr>
              <a:t>NaCl</a:t>
            </a:r>
            <a:r>
              <a:rPr lang="en-US" altLang="ko-KR" sz="2800" dirty="0">
                <a:latin typeface="Baskerville Old Face" panose="02020602080505020303" pitchFamily="18" charset="0"/>
                <a:ea typeface="굴림" pitchFamily="50" charset="-127"/>
              </a:rPr>
              <a:t> for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latin typeface="Baskerville Old Face" panose="02020602080505020303" pitchFamily="18" charset="0"/>
                <a:ea typeface="굴림" pitchFamily="50" charset="-127"/>
              </a:rPr>
              <a:t>Found in solar salt evaporation ponds, salt lakes, and artificial saline habitats (i.e., salted foods)</a:t>
            </a:r>
          </a:p>
          <a:p>
            <a:pPr marL="0" indent="0">
              <a:buNone/>
            </a:pPr>
            <a:endParaRPr lang="en-US" altLang="ko-KR" sz="2800" dirty="0">
              <a:solidFill>
                <a:srgbClr val="FF0066"/>
              </a:solidFill>
              <a:latin typeface="Baskerville Old Face" panose="02020602080505020303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118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03" y="1507366"/>
            <a:ext cx="9905999" cy="35417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anose="02020602080505020303" pitchFamily="18" charset="0"/>
              </a:rPr>
              <a:t>Halophiles are found in salt lakes, salt marshes, subterranean salt deposits, dry soils, salted meats, hypersaline seas, and salt evaporation pools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anose="02020602080505020303" pitchFamily="18" charset="0"/>
              </a:rPr>
              <a:t>The Red Sea was named after the halobacterium that turns the water red during massive blooms.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schemeClr val="hlink"/>
                </a:solidFill>
                <a:latin typeface="Baskerville Old Face" panose="02020602080505020303" pitchFamily="18" charset="0"/>
                <a:ea typeface="굴림" pitchFamily="50" charset="-127"/>
              </a:rPr>
              <a:t>Water balance</a:t>
            </a: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 in extreme halophiles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Halophiles need to maintain osmotic balance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This is usually achieved by accumulation or synthesis of organic </a:t>
            </a:r>
            <a:r>
              <a:rPr lang="en-US" altLang="ko-KR" sz="2400" dirty="0">
                <a:solidFill>
                  <a:schemeClr val="hlink"/>
                </a:solidFill>
                <a:latin typeface="Baskerville Old Face" panose="02020602080505020303" pitchFamily="18" charset="0"/>
                <a:ea typeface="굴림" pitchFamily="50" charset="-127"/>
              </a:rPr>
              <a:t>compatible solutes</a:t>
            </a:r>
            <a:endParaRPr lang="en-US" altLang="ko-KR" sz="2400" dirty="0">
              <a:latin typeface="Baskerville Old Face" panose="02020602080505020303" pitchFamily="18" charset="0"/>
              <a:ea typeface="굴림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i="1" dirty="0">
                <a:latin typeface="Baskerville Old Face" panose="02020602080505020303" pitchFamily="18" charset="0"/>
                <a:ea typeface="굴림" pitchFamily="50" charset="-127"/>
              </a:rPr>
              <a:t>Halobacterium</a:t>
            </a: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 species instead pump large amounts of </a:t>
            </a:r>
            <a:r>
              <a:rPr lang="en-US" altLang="ko-KR" sz="2400" dirty="0">
                <a:solidFill>
                  <a:schemeClr val="hlink"/>
                </a:solidFill>
                <a:latin typeface="Baskerville Old Face" panose="02020602080505020303" pitchFamily="18" charset="0"/>
                <a:ea typeface="굴림" pitchFamily="50" charset="-127"/>
              </a:rPr>
              <a:t>K</a:t>
            </a:r>
            <a:r>
              <a:rPr lang="en-US" altLang="ko-KR" sz="2400" baseline="30000" dirty="0">
                <a:solidFill>
                  <a:schemeClr val="hlink"/>
                </a:solidFill>
                <a:latin typeface="Baskerville Old Face" panose="02020602080505020303" pitchFamily="18" charset="0"/>
                <a:ea typeface="굴림" pitchFamily="50" charset="-127"/>
              </a:rPr>
              <a:t>+</a:t>
            </a: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 into the cell from the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Intracellular K</a:t>
            </a:r>
            <a:r>
              <a:rPr lang="en-US" altLang="ko-KR" sz="2400" baseline="30000" dirty="0">
                <a:latin typeface="Baskerville Old Face" panose="02020602080505020303" pitchFamily="18" charset="0"/>
                <a:ea typeface="굴림" pitchFamily="50" charset="-127"/>
              </a:rPr>
              <a:t>+</a:t>
            </a: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 concentration exceeds extracellular Na</a:t>
            </a:r>
            <a:r>
              <a:rPr lang="en-US" altLang="ko-KR" sz="2400" baseline="30000" dirty="0">
                <a:latin typeface="Baskerville Old Face" panose="02020602080505020303" pitchFamily="18" charset="0"/>
                <a:ea typeface="굴림" pitchFamily="50" charset="-127"/>
              </a:rPr>
              <a:t>+</a:t>
            </a:r>
            <a:r>
              <a:rPr lang="en-US" altLang="ko-KR" sz="2400" dirty="0">
                <a:latin typeface="Baskerville Old Face" panose="02020602080505020303" pitchFamily="18" charset="0"/>
                <a:ea typeface="굴림" pitchFamily="50" charset="-127"/>
              </a:rPr>
              <a:t> concentration and positive water balance is maintained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792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pperplate Gothic Bold" panose="020E0705020206020404" pitchFamily="34" charset="0"/>
              </a:rPr>
              <a:t>Archaea</a:t>
            </a:r>
            <a:r>
              <a:rPr lang="en-US" dirty="0">
                <a:latin typeface="Copperplate Gothic Bold" panose="020E0705020206020404" pitchFamily="34" charset="0"/>
              </a:rPr>
              <a:t>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4412" y="2199861"/>
            <a:ext cx="8915400" cy="1815548"/>
          </a:xfrm>
        </p:spPr>
        <p:txBody>
          <a:bodyPr>
            <a:norm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Archaea</a:t>
            </a:r>
            <a:r>
              <a:rPr lang="en-US" altLang="en-US" sz="24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sz="2400" dirty="0">
                <a:latin typeface="Baskerville Old Face" panose="02020602080505020303" pitchFamily="18" charset="0"/>
              </a:rPr>
              <a:t>is a domain of prokaryotes that are genetically very different from bacteria and that have unique chemicals in their cell walls.</a:t>
            </a:r>
          </a:p>
          <a:p>
            <a:r>
              <a:rPr lang="en-US" altLang="en-US" sz="2400" dirty="0">
                <a:latin typeface="Baskerville Old Face" panose="02020602080505020303" pitchFamily="18" charset="0"/>
              </a:rPr>
              <a:t>Although they are very small, prokaryotes can get energy and reproduce, and many can move.</a:t>
            </a:r>
          </a:p>
          <a:p>
            <a:endParaRPr lang="en-US" alt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409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2" y="1139685"/>
            <a:ext cx="9037981" cy="47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44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Characteristic features of </a:t>
            </a:r>
            <a:r>
              <a:rPr lang="en-US" dirty="0" err="1">
                <a:latin typeface="Copperplate Gothic Bold" panose="020E0705020206020404" pitchFamily="34" charset="0"/>
              </a:rPr>
              <a:t>Archaea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28661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Baskerville Old Face" panose="02020602080505020303" pitchFamily="18" charset="0"/>
              </a:rPr>
              <a:t>Archaea</a:t>
            </a:r>
            <a:r>
              <a:rPr lang="en-US" sz="2400" dirty="0">
                <a:latin typeface="Baskerville Old Face" panose="02020602080505020303" pitchFamily="18" charset="0"/>
              </a:rPr>
              <a:t>  </a:t>
            </a:r>
            <a:r>
              <a:rPr lang="en-US" altLang="en-US" sz="2400" dirty="0">
                <a:latin typeface="Baskerville Old Face" panose="02020602080505020303" pitchFamily="18" charset="0"/>
              </a:rPr>
              <a:t>are organisms that have many unique molecular traits.</a:t>
            </a:r>
          </a:p>
          <a:p>
            <a:r>
              <a:rPr lang="en-US" altLang="en-US" sz="2400" dirty="0">
                <a:latin typeface="Baskerville Old Face" panose="02020602080505020303" pitchFamily="18" charset="0"/>
              </a:rPr>
              <a:t>Prokaryotes, but their cell walls are chemically different from those of bacteria.</a:t>
            </a:r>
          </a:p>
          <a:p>
            <a:r>
              <a:rPr lang="en-US" altLang="en-US" sz="2400" dirty="0">
                <a:latin typeface="Baskerville Old Face" panose="02020602080505020303" pitchFamily="18" charset="0"/>
              </a:rPr>
              <a:t>Some molecules in 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archaea</a:t>
            </a:r>
            <a:r>
              <a:rPr lang="en-US" altLang="en-US" sz="2400" dirty="0">
                <a:latin typeface="Baskerville Old Face" panose="02020602080505020303" pitchFamily="18" charset="0"/>
              </a:rPr>
              <a:t> are similar to molecules in eukaryotes. Some molecules in 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archaea</a:t>
            </a:r>
            <a:r>
              <a:rPr lang="en-US" altLang="en-US" sz="2400" dirty="0">
                <a:latin typeface="Baskerville Old Face" panose="02020602080505020303" pitchFamily="18" charset="0"/>
              </a:rPr>
              <a:t> are not found in other living things.</a:t>
            </a:r>
          </a:p>
          <a:p>
            <a:r>
              <a:rPr lang="en-US" altLang="en-US" sz="2400" dirty="0">
                <a:latin typeface="Baskerville Old Face" panose="02020602080505020303" pitchFamily="18" charset="0"/>
              </a:rPr>
              <a:t> Often live where nothing else can, such as in hot springs and in extremely acidic or salty habitats.</a:t>
            </a:r>
          </a:p>
          <a:p>
            <a:r>
              <a:rPr lang="en-US" altLang="en-US" sz="2400" dirty="0" err="1">
                <a:latin typeface="Baskerville Old Face" panose="02020602080505020303" pitchFamily="18" charset="0"/>
              </a:rPr>
              <a:t>Archaea</a:t>
            </a:r>
            <a:r>
              <a:rPr lang="en-US" altLang="en-US" sz="2400" dirty="0">
                <a:latin typeface="Baskerville Old Face" panose="02020602080505020303" pitchFamily="18" charset="0"/>
              </a:rPr>
              <a:t> flourish near deep-sea vents where no light reaches, and they can use sulfur to convert energy.</a:t>
            </a:r>
          </a:p>
          <a:p>
            <a:endParaRPr lang="en-US" altLang="en-US" sz="2400" dirty="0">
              <a:latin typeface="Baskerville Old Face" panose="02020602080505020303" pitchFamily="18" charset="0"/>
            </a:endParaRPr>
          </a:p>
          <a:p>
            <a:endParaRPr lang="en-US" altLang="en-US" sz="2400" dirty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26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acterial sulfur sp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531" y="4170274"/>
            <a:ext cx="3200400" cy="2400300"/>
          </a:xfrm>
          <a:prstGeom prst="rect">
            <a:avLst/>
          </a:prstGeom>
          <a:noFill/>
        </p:spPr>
      </p:pic>
      <p:pic>
        <p:nvPicPr>
          <p:cNvPr id="5" name="Picture 15" descr="hydrothermal-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8275" y="4170274"/>
            <a:ext cx="3716337" cy="2400300"/>
          </a:xfrm>
          <a:prstGeom prst="rect">
            <a:avLst/>
          </a:prstGeom>
          <a:noFill/>
        </p:spPr>
      </p:pic>
      <p:pic>
        <p:nvPicPr>
          <p:cNvPr id="6" name="Picture 11" descr="bacterial dead s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85" y="274804"/>
            <a:ext cx="32004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bacterial sp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7" y="274804"/>
            <a:ext cx="371633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2" y="2508417"/>
            <a:ext cx="3032344" cy="17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0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upload.wikimedia.org/wikipedia/commons/thumb/e/e8/SaltLakeBoats.jpg/800px-SaltLakeBo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3" y="1246681"/>
            <a:ext cx="4607822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2696" y="5024303"/>
            <a:ext cx="376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Salt Lake – USA</a:t>
            </a:r>
            <a:endParaRPr lang="en-US" dirty="0"/>
          </a:p>
        </p:txBody>
      </p:sp>
      <p:pic>
        <p:nvPicPr>
          <p:cNvPr id="6158" name="Picture 14" descr="http://upload.wikimedia.org/wikipedia/commons/thumb/8/8a/SalarDeatacamaFromChaxa.jpg/800px-SalarDeatacamaFromChax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01" y="1246053"/>
            <a:ext cx="4607822" cy="32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36903" y="5024303"/>
            <a:ext cx="376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Salar</a:t>
            </a:r>
            <a:r>
              <a:rPr lang="en-US" b="1" dirty="0"/>
              <a:t> de Atacama – Chile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06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8/8b/Saltph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1424131"/>
            <a:ext cx="5049079" cy="37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2783" y="5632174"/>
            <a:ext cx="39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Bonneville Salt Flats – 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3" y="1424131"/>
            <a:ext cx="5314122" cy="375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3774" y="5632174"/>
            <a:ext cx="39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Mono lake-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0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Astrobiology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Astrobiology</a:t>
            </a:r>
            <a:r>
              <a:rPr lang="en-US" sz="2800" dirty="0">
                <a:latin typeface="Baskerville Old Face" panose="02020602080505020303" pitchFamily="18" charset="0"/>
              </a:rPr>
              <a:t> is a branch of biology concerned with the origins, early evolution, distribution, and future of life in the universe.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Most astronomy-related astrobiology research falls into the category of </a:t>
            </a:r>
            <a:r>
              <a:rPr lang="en-US" sz="2800" dirty="0" err="1">
                <a:latin typeface="Baskerville Old Face" panose="02020602080505020303" pitchFamily="18" charset="0"/>
              </a:rPr>
              <a:t>extrasolar</a:t>
            </a:r>
            <a:r>
              <a:rPr lang="en-US" sz="2800" dirty="0">
                <a:latin typeface="Baskerville Old Face" panose="02020602080505020303" pitchFamily="18" charset="0"/>
              </a:rPr>
              <a:t> planet (</a:t>
            </a:r>
            <a:r>
              <a:rPr lang="en-US" sz="2800" dirty="0" err="1">
                <a:latin typeface="Baskerville Old Face" panose="02020602080505020303" pitchFamily="18" charset="0"/>
              </a:rPr>
              <a:t>exoplanet</a:t>
            </a:r>
            <a:r>
              <a:rPr lang="en-US" sz="2800" dirty="0">
                <a:latin typeface="Baskerville Old Face" panose="02020602080505020303" pitchFamily="18" charset="0"/>
              </a:rPr>
              <a:t>) detection, the hypothesis being that if life arose on Earth, then it could also arise on other planets with similar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266880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ioresource technology- applica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4" y="888515"/>
            <a:ext cx="8560904" cy="56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14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Life on </a:t>
            </a:r>
            <a:r>
              <a:rPr lang="en-US" dirty="0" err="1">
                <a:latin typeface="Copperplate Gothic Bold" panose="020E0705020206020404" pitchFamily="34" charset="0"/>
              </a:rPr>
              <a:t>martian</a:t>
            </a:r>
            <a:r>
              <a:rPr lang="en-US" dirty="0">
                <a:latin typeface="Copperplate Gothic Bold" panose="020E07050202060204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38" y="1496577"/>
            <a:ext cx="8915400" cy="3777622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10000"/>
              </a:spcBef>
            </a:pPr>
            <a:r>
              <a:rPr lang="en-US" sz="2400" dirty="0">
                <a:latin typeface="Baskerville Old Face" panose="02020602080505020303" pitchFamily="18" charset="0"/>
              </a:rPr>
              <a:t>Life On Mars??? No one knows for sure yet!</a:t>
            </a:r>
          </a:p>
          <a:p>
            <a:pPr algn="just">
              <a:lnSpc>
                <a:spcPct val="105000"/>
              </a:lnSpc>
              <a:spcBef>
                <a:spcPct val="10000"/>
              </a:spcBef>
            </a:pPr>
            <a:r>
              <a:rPr lang="en-US" sz="2400" dirty="0">
                <a:latin typeface="Baskerville Old Face" panose="02020602080505020303" pitchFamily="18" charset="0"/>
              </a:rPr>
              <a:t>But in August 1996, scientists announced that they had extracted what they believed to be fossils of an unknown bacillus shaped microorganism from inside a meteorite from Mars found in Antarctica.. </a:t>
            </a:r>
          </a:p>
          <a:p>
            <a:pPr algn="just">
              <a:lnSpc>
                <a:spcPct val="105000"/>
              </a:lnSpc>
              <a:spcBef>
                <a:spcPct val="10000"/>
              </a:spcBef>
            </a:pPr>
            <a:r>
              <a:rPr lang="en-US" sz="2400" dirty="0">
                <a:latin typeface="Baskerville Old Face" panose="02020602080505020303" pitchFamily="18" charset="0"/>
              </a:rPr>
              <a:t>The meteorite left Mars 16 million years ago and landed in Antarctica 13 thousand years ago.  </a:t>
            </a:r>
          </a:p>
          <a:p>
            <a:pPr algn="just">
              <a:lnSpc>
                <a:spcPct val="105000"/>
              </a:lnSpc>
              <a:spcBef>
                <a:spcPct val="10000"/>
              </a:spcBef>
            </a:pPr>
            <a:r>
              <a:rPr lang="en-US" sz="2400" dirty="0">
                <a:latin typeface="Baskerville Old Face" panose="02020602080505020303" pitchFamily="18" charset="0"/>
              </a:rPr>
              <a:t>This may support the theory that life did or does still exist on Mars! </a:t>
            </a:r>
          </a:p>
          <a:p>
            <a:endParaRPr lang="en-US" dirty="0"/>
          </a:p>
        </p:txBody>
      </p:sp>
      <p:pic>
        <p:nvPicPr>
          <p:cNvPr id="4" name="Picture 2" descr="Mars_meteo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61" y="5025829"/>
            <a:ext cx="2311016" cy="183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ars_metori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65" y="4865775"/>
            <a:ext cx="2923135" cy="19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4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Surface of 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630" y="1905000"/>
            <a:ext cx="8915400" cy="445348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The Martian lithosphere consists of basalts, with a high amount of reduced minerals that, when in contact with oxidized fluids, offer conditions with high redox potentials that microorganisms can take advantage of to gain energy. 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Abundances of radiogenic isotopes (K, U, </a:t>
            </a:r>
            <a:r>
              <a:rPr lang="en-US" sz="2400" dirty="0" err="1">
                <a:latin typeface="Baskerville Old Face" panose="02020602080505020303" pitchFamily="18" charset="0"/>
              </a:rPr>
              <a:t>Th</a:t>
            </a:r>
            <a:r>
              <a:rPr lang="en-US" sz="2400" dirty="0">
                <a:latin typeface="Baskerville Old Face" panose="02020602080505020303" pitchFamily="18" charset="0"/>
              </a:rPr>
              <a:t>) in Martian meteorites are similar to terrestrial igneous rocks, and it is most likely that radioactive decay provided a long-term heat source to sustain </a:t>
            </a:r>
            <a:r>
              <a:rPr lang="en-US" sz="2400" dirty="0" err="1">
                <a:latin typeface="Baskerville Old Face" panose="02020602080505020303" pitchFamily="18" charset="0"/>
              </a:rPr>
              <a:t>magmatism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Water on Mars in the form of ice is known to exist at the polar caps, in the ground, locally on the surface, and in the atmosphere 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Thus the conditions, heat and water, that are required for hydrothermal activity exist on Mars. </a:t>
            </a:r>
          </a:p>
        </p:txBody>
      </p:sp>
    </p:spTree>
    <p:extLst>
      <p:ext uri="{BB962C8B-B14F-4D97-AF65-F5344CB8AC3E}">
        <p14:creationId xmlns:p14="http://schemas.microsoft.com/office/powerpoint/2010/main" val="411565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429" y="131196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Surface Pressure: ~6 </a:t>
            </a:r>
            <a:r>
              <a:rPr lang="en-US" sz="2800" dirty="0" err="1">
                <a:latin typeface="Baskerville Old Face" panose="02020602080505020303" pitchFamily="18" charset="0"/>
              </a:rPr>
              <a:t>hPa</a:t>
            </a: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Mostly  (96%)CO2, small amounts of 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H20 vapor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CO2 and H20 polar ice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Lots of dust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Average T: -80F but warmer near equator in summer (70F)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4651512"/>
            <a:ext cx="2087217" cy="208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76" y="1510746"/>
            <a:ext cx="2164468" cy="22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14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water on Mars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26" y="1904997"/>
            <a:ext cx="2959736" cy="28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73" y="1904997"/>
            <a:ext cx="3320464" cy="28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14" y="4644824"/>
            <a:ext cx="2856506" cy="22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24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05297" y="663788"/>
            <a:ext cx="10515600" cy="7017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latin typeface="Copperplate Gothic Bold" panose="020E0705020206020404" pitchFamily="34" charset="0"/>
              </a:rPr>
              <a:t>Life on Europa? Moon of Jupiter 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732859"/>
              </p:ext>
            </p:extLst>
          </p:nvPr>
        </p:nvGraphicFramePr>
        <p:xfrm>
          <a:off x="1920875" y="2001838"/>
          <a:ext cx="2917825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kument" r:id="rId3" imgW="2917800" imgH="2910960" progId="Word.Document.8">
                  <p:embed/>
                </p:oleObj>
              </mc:Choice>
              <mc:Fallback>
                <p:oleObj name="Dokument" r:id="rId3" imgW="2917800" imgH="2910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2001838"/>
                        <a:ext cx="2917825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78828"/>
              </p:ext>
            </p:extLst>
          </p:nvPr>
        </p:nvGraphicFramePr>
        <p:xfrm>
          <a:off x="6763097" y="2247486"/>
          <a:ext cx="3341687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kument" r:id="rId5" imgW="3759840" imgH="2421000" progId="Word.Document.8">
                  <p:embed/>
                </p:oleObj>
              </mc:Choice>
              <mc:Fallback>
                <p:oleObj name="Dokument" r:id="rId5" imgW="3759840" imgH="242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097" y="2247486"/>
                        <a:ext cx="3341687" cy="2420937"/>
                      </a:xfrm>
                      <a:prstGeom prst="rect">
                        <a:avLst/>
                      </a:prstGeom>
                      <a:noFill/>
                      <a:ln w="127000" cmpd="tri">
                        <a:solidFill>
                          <a:srgbClr val="FFFFCC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568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6" y="542303"/>
            <a:ext cx="8613913" cy="55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6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490744"/>
            <a:ext cx="9104244" cy="58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44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722036"/>
            <a:ext cx="9528313" cy="5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1" y="2093844"/>
            <a:ext cx="7378148" cy="433346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722376" lvl="1" indent="-274320">
              <a:buFont typeface="Wingdings 2"/>
              <a:buChar char=""/>
              <a:defRPr/>
            </a:pPr>
            <a:r>
              <a:rPr lang="en-US" sz="2800" dirty="0" err="1">
                <a:latin typeface="Baskerville Old Face" panose="02020602080505020303" pitchFamily="18" charset="0"/>
              </a:rPr>
              <a:t>Archaea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1279588" lvl="3" indent="-274320">
              <a:buFont typeface="Wingdings 2"/>
              <a:buChar char=""/>
              <a:defRPr/>
            </a:pPr>
            <a:r>
              <a:rPr lang="en-US" sz="2800" dirty="0">
                <a:latin typeface="Baskerville Old Face" panose="02020602080505020303" pitchFamily="18" charset="0"/>
              </a:rPr>
              <a:t>Prokaryotic, includes </a:t>
            </a:r>
            <a:r>
              <a:rPr lang="en-US" sz="2800" dirty="0">
                <a:solidFill>
                  <a:srgbClr val="FF0066"/>
                </a:solidFill>
                <a:latin typeface="Baskerville Old Face" panose="02020602080505020303" pitchFamily="18" charset="0"/>
              </a:rPr>
              <a:t>“extremophile” bacteria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800" dirty="0">
                <a:latin typeface="Baskerville Old Face" panose="02020602080505020303" pitchFamily="18" charset="0"/>
              </a:rPr>
              <a:t>Bacteria</a:t>
            </a:r>
          </a:p>
          <a:p>
            <a:pPr marL="1279588" lvl="3" indent="-274320">
              <a:buFont typeface="Wingdings 2"/>
              <a:buChar char=""/>
              <a:defRPr/>
            </a:pPr>
            <a:r>
              <a:rPr lang="en-US" sz="2800" dirty="0">
                <a:latin typeface="Baskerville Old Face" panose="02020602080505020303" pitchFamily="18" charset="0"/>
              </a:rPr>
              <a:t>Prokaryotic, includes what used to be in Kingdom </a:t>
            </a:r>
            <a:r>
              <a:rPr lang="en-US" sz="2800" dirty="0" err="1">
                <a:latin typeface="Baskerville Old Face" panose="02020602080505020303" pitchFamily="18" charset="0"/>
              </a:rPr>
              <a:t>Monera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800" dirty="0" err="1">
                <a:latin typeface="Baskerville Old Face" panose="02020602080505020303" pitchFamily="18" charset="0"/>
              </a:rPr>
              <a:t>Eukarya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1279588" lvl="3" indent="-274320">
              <a:buFont typeface="Wingdings 2"/>
              <a:buChar char=""/>
              <a:defRPr/>
            </a:pPr>
            <a:r>
              <a:rPr lang="en-US" sz="2800" dirty="0">
                <a:latin typeface="Baskerville Old Face" panose="02020602080505020303" pitchFamily="18" charset="0"/>
              </a:rPr>
              <a:t>Eukaryotic cells</a:t>
            </a:r>
          </a:p>
          <a:p>
            <a:pPr marL="1279588" lvl="3" indent="-274320">
              <a:buFont typeface="Wingdings 2"/>
              <a:buChar char=""/>
              <a:defRPr/>
            </a:pPr>
            <a:r>
              <a:rPr lang="en-US" sz="2800" dirty="0">
                <a:latin typeface="Baskerville Old Face" panose="02020602080505020303" pitchFamily="18" charset="0"/>
              </a:rPr>
              <a:t>Includes Protists, Fungi, Plants, and Animals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17" descr="12_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7983" y="2862470"/>
            <a:ext cx="3154017" cy="3871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67270" y="530087"/>
            <a:ext cx="6824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pperplate Gothic Bold" panose="020E0705020206020404" pitchFamily="34" charset="0"/>
              </a:rPr>
              <a:t>Three domains of Life</a:t>
            </a:r>
          </a:p>
        </p:txBody>
      </p:sp>
    </p:spTree>
    <p:extLst>
      <p:ext uri="{BB962C8B-B14F-4D97-AF65-F5344CB8AC3E}">
        <p14:creationId xmlns:p14="http://schemas.microsoft.com/office/powerpoint/2010/main" val="74778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hule6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586927"/>
            <a:ext cx="9899375" cy="61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0"/>
            <a:ext cx="9471991" cy="1173854"/>
          </a:xfrm>
        </p:spPr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Life under extremes</a:t>
            </a:r>
          </a:p>
        </p:txBody>
      </p:sp>
    </p:spTree>
    <p:extLst>
      <p:ext uri="{BB962C8B-B14F-4D97-AF65-F5344CB8AC3E}">
        <p14:creationId xmlns:p14="http://schemas.microsoft.com/office/powerpoint/2010/main" val="362280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420994"/>
            <a:ext cx="9410769" cy="64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Copperplate Gothic Bold" panose="020E0705020206020404" pitchFamily="34" charset="0"/>
              </a:rPr>
              <a:t>Life under extreme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6929"/>
            <a:ext cx="10515600" cy="36740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Extremophiles are microbes that live in conditions that would kill other creatures.  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Baskerville Old Face" panose="02020602080505020303" pitchFamily="18" charset="0"/>
              </a:rPr>
              <a:t>It was not until the 1970's that such creatures were recognized, the more they discover that most </a:t>
            </a:r>
            <a:r>
              <a:rPr lang="en-US" sz="2800" dirty="0" err="1">
                <a:latin typeface="Baskerville Old Face" panose="02020602080505020303" pitchFamily="18" charset="0"/>
              </a:rPr>
              <a:t>archaea</a:t>
            </a:r>
            <a:r>
              <a:rPr lang="en-US" sz="2800" dirty="0">
                <a:latin typeface="Baskerville Old Face" panose="02020602080505020303" pitchFamily="18" charset="0"/>
              </a:rPr>
              <a:t>, some bacteria and a few protists can survive in the harshest and strangest environments. </a:t>
            </a:r>
          </a:p>
          <a:p>
            <a:r>
              <a:rPr lang="en-GB" sz="2800" dirty="0">
                <a:latin typeface="Baskerville Old Face" panose="02020602080505020303" pitchFamily="18" charset="0"/>
              </a:rPr>
              <a:t>These can include temperature (high or low), pressure, acid or alkali and high salt concentration.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2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Extremophiles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7939" cy="43513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Extremophiles are organisms that survive in extreme environmental conditions such as</a:t>
            </a:r>
          </a:p>
          <a:p>
            <a:pPr lvl="1"/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deep-sea hydrothermal vents</a:t>
            </a:r>
          </a:p>
          <a:p>
            <a:pPr lvl="1"/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hot springs</a:t>
            </a:r>
          </a:p>
          <a:p>
            <a:pPr lvl="1"/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soda lakes</a:t>
            </a:r>
          </a:p>
          <a:p>
            <a:pPr lvl="1"/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solar salterns</a:t>
            </a:r>
          </a:p>
          <a:p>
            <a:pPr lvl="1"/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cold deserts</a:t>
            </a:r>
          </a:p>
          <a:p>
            <a:pPr marL="457200" lvl="1" indent="0" algn="ctr">
              <a:buNone/>
            </a:pPr>
            <a:r>
              <a:rPr 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In simple– </a:t>
            </a: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Extreme lovers</a:t>
            </a:r>
          </a:p>
          <a:p>
            <a:pPr marL="457200" lvl="1" indent="0" algn="ctr">
              <a:buNone/>
            </a:pPr>
            <a:endParaRPr lang="en-US" sz="2800" b="1" dirty="0">
              <a:solidFill>
                <a:srgbClr val="00206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166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584</TotalTime>
  <Words>1744</Words>
  <Application>Microsoft Office PowerPoint</Application>
  <PresentationFormat>Widescreen</PresentationFormat>
  <Paragraphs>187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Baskerville Old Face</vt:lpstr>
      <vt:lpstr>Bodoni MT</vt:lpstr>
      <vt:lpstr>Calibri</vt:lpstr>
      <vt:lpstr>Century Gothic</vt:lpstr>
      <vt:lpstr>Century Schoolbook</vt:lpstr>
      <vt:lpstr>Copperplate Gothic Bold</vt:lpstr>
      <vt:lpstr>Times New Roman</vt:lpstr>
      <vt:lpstr>Wingdings</vt:lpstr>
      <vt:lpstr>Wingdings 2</vt:lpstr>
      <vt:lpstr>Wingdings 3</vt:lpstr>
      <vt:lpstr>Wisp</vt:lpstr>
      <vt:lpstr>Dokument</vt:lpstr>
      <vt:lpstr>PowerPoint Presentation</vt:lpstr>
      <vt:lpstr>Bioresource Technology</vt:lpstr>
      <vt:lpstr>PowerPoint Presentation</vt:lpstr>
      <vt:lpstr>PowerPoint Presentation</vt:lpstr>
      <vt:lpstr>PowerPoint Presentation</vt:lpstr>
      <vt:lpstr>Life under extremes</vt:lpstr>
      <vt:lpstr>PowerPoint Presentation</vt:lpstr>
      <vt:lpstr>Life under extreme condition</vt:lpstr>
      <vt:lpstr>Extremophiles</vt:lpstr>
      <vt:lpstr>PowerPoint Presentation</vt:lpstr>
      <vt:lpstr>Thermophiles</vt:lpstr>
      <vt:lpstr>PowerPoint Presentation</vt:lpstr>
      <vt:lpstr>PowerPoint Presentation</vt:lpstr>
      <vt:lpstr>PowerPoint Presentation</vt:lpstr>
      <vt:lpstr>Hydrothermal vent system</vt:lpstr>
      <vt:lpstr>PowerPoint Presentation</vt:lpstr>
      <vt:lpstr>Psychrophiles</vt:lpstr>
      <vt:lpstr>PowerPoint Presentation</vt:lpstr>
      <vt:lpstr>PowerPoint Presentation</vt:lpstr>
      <vt:lpstr>Barophiles</vt:lpstr>
      <vt:lpstr>PowerPoint Presentation</vt:lpstr>
      <vt:lpstr>PowerPoint Presentation</vt:lpstr>
      <vt:lpstr>Barotolerant</vt:lpstr>
      <vt:lpstr>Barophilic</vt:lpstr>
      <vt:lpstr>Extreme Barophiles</vt:lpstr>
      <vt:lpstr>Halophiles</vt:lpstr>
      <vt:lpstr>Halophiles</vt:lpstr>
      <vt:lpstr>PowerPoint Presentation</vt:lpstr>
      <vt:lpstr>PowerPoint Presentation</vt:lpstr>
      <vt:lpstr>PowerPoint Presentation</vt:lpstr>
      <vt:lpstr>Extreme Halophiles</vt:lpstr>
      <vt:lpstr>Adaptations</vt:lpstr>
      <vt:lpstr>Archaea Bacteria</vt:lpstr>
      <vt:lpstr>PowerPoint Presentation</vt:lpstr>
      <vt:lpstr>Characteristic features of Archaea</vt:lpstr>
      <vt:lpstr>PowerPoint Presentation</vt:lpstr>
      <vt:lpstr>PowerPoint Presentation</vt:lpstr>
      <vt:lpstr>PowerPoint Presentation</vt:lpstr>
      <vt:lpstr>Astrobiology</vt:lpstr>
      <vt:lpstr>Life on martian?</vt:lpstr>
      <vt:lpstr>Surface of Mars</vt:lpstr>
      <vt:lpstr>PowerPoint Presentation</vt:lpstr>
      <vt:lpstr>Trace of water on Mars</vt:lpstr>
      <vt:lpstr>Life on Europa? Moon of Jupiter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Ramya</dc:creator>
  <cp:lastModifiedBy>Genius</cp:lastModifiedBy>
  <cp:revision>46</cp:revision>
  <dcterms:created xsi:type="dcterms:W3CDTF">2018-08-09T04:50:44Z</dcterms:created>
  <dcterms:modified xsi:type="dcterms:W3CDTF">2020-03-07T10:20:41Z</dcterms:modified>
</cp:coreProperties>
</file>